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9" r:id="rId3"/>
    <p:sldId id="257" r:id="rId4"/>
    <p:sldId id="260" r:id="rId5"/>
    <p:sldId id="262" r:id="rId6"/>
    <p:sldId id="261" r:id="rId7"/>
    <p:sldId id="258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243" y="2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26" Type="http://schemas.openxmlformats.org/officeDocument/2006/relationships/image" Target="../media/image27.wmf"/><Relationship Id="rId3" Type="http://schemas.openxmlformats.org/officeDocument/2006/relationships/image" Target="../media/image4.wmf"/><Relationship Id="rId21" Type="http://schemas.openxmlformats.org/officeDocument/2006/relationships/image" Target="../media/image22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5" Type="http://schemas.openxmlformats.org/officeDocument/2006/relationships/image" Target="../media/image26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29" Type="http://schemas.openxmlformats.org/officeDocument/2006/relationships/image" Target="../media/image30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28" Type="http://schemas.openxmlformats.org/officeDocument/2006/relationships/image" Target="../media/image29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31" Type="http://schemas.openxmlformats.org/officeDocument/2006/relationships/image" Target="../media/image32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Relationship Id="rId27" Type="http://schemas.openxmlformats.org/officeDocument/2006/relationships/image" Target="../media/image28.wmf"/><Relationship Id="rId30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43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52A18-845A-4C33-A49F-AFF64FEC9483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BB9E6-1975-47B0-9371-D2060C60EC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831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B9E6-1975-47B0-9371-D2060C60EC3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070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3CDF88-874E-492D-AD37-4018A90116DA}" type="slidenum">
              <a:rPr lang="en-CA" smtClean="0"/>
              <a:pPr/>
              <a:t>2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3819173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B9E6-1975-47B0-9371-D2060C60EC3F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8792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B9E6-1975-47B0-9371-D2060C60EC3F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8154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B9E6-1975-47B0-9371-D2060C60EC3F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311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B9E6-1975-47B0-9371-D2060C60EC3F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4465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B9E6-1975-47B0-9371-D2060C60EC3F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3388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B9E6-1975-47B0-9371-D2060C60EC3F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9945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E087DB-F460-47BB-B076-B8EA7C7275BD}" type="datetimeFigureOut">
              <a:rPr lang="en-CA" smtClean="0"/>
              <a:t>2015-09-21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5C7851-A128-4ABB-9284-F94B11E53C5E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9.wmf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47" Type="http://schemas.openxmlformats.org/officeDocument/2006/relationships/image" Target="../media/image23.wmf"/><Relationship Id="rId50" Type="http://schemas.openxmlformats.org/officeDocument/2006/relationships/oleObject" Target="../embeddings/oleObject24.bin"/><Relationship Id="rId55" Type="http://schemas.openxmlformats.org/officeDocument/2006/relationships/image" Target="../media/image27.wmf"/><Relationship Id="rId63" Type="http://schemas.openxmlformats.org/officeDocument/2006/relationships/oleObject" Target="../embeddings/oleObject3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9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19.bin"/><Relationship Id="rId45" Type="http://schemas.openxmlformats.org/officeDocument/2006/relationships/image" Target="../media/image22.wmf"/><Relationship Id="rId53" Type="http://schemas.openxmlformats.org/officeDocument/2006/relationships/image" Target="../media/image26.wmf"/><Relationship Id="rId58" Type="http://schemas.openxmlformats.org/officeDocument/2006/relationships/oleObject" Target="../embeddings/oleObject28.bin"/><Relationship Id="rId66" Type="http://schemas.openxmlformats.org/officeDocument/2006/relationships/image" Target="../media/image32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49" Type="http://schemas.openxmlformats.org/officeDocument/2006/relationships/image" Target="../media/image24.wmf"/><Relationship Id="rId57" Type="http://schemas.openxmlformats.org/officeDocument/2006/relationships/image" Target="../media/image28.wmf"/><Relationship Id="rId61" Type="http://schemas.openxmlformats.org/officeDocument/2006/relationships/image" Target="../media/image30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4" Type="http://schemas.openxmlformats.org/officeDocument/2006/relationships/oleObject" Target="../embeddings/oleObject21.bin"/><Relationship Id="rId52" Type="http://schemas.openxmlformats.org/officeDocument/2006/relationships/oleObject" Target="../embeddings/oleObject25.bin"/><Relationship Id="rId60" Type="http://schemas.openxmlformats.org/officeDocument/2006/relationships/oleObject" Target="../embeddings/oleObject29.bin"/><Relationship Id="rId65" Type="http://schemas.openxmlformats.org/officeDocument/2006/relationships/oleObject" Target="../embeddings/oleObject32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7.wmf"/><Relationship Id="rId43" Type="http://schemas.openxmlformats.org/officeDocument/2006/relationships/image" Target="../media/image21.wmf"/><Relationship Id="rId48" Type="http://schemas.openxmlformats.org/officeDocument/2006/relationships/oleObject" Target="../embeddings/oleObject23.bin"/><Relationship Id="rId56" Type="http://schemas.openxmlformats.org/officeDocument/2006/relationships/oleObject" Target="../embeddings/oleObject27.bin"/><Relationship Id="rId64" Type="http://schemas.openxmlformats.org/officeDocument/2006/relationships/image" Target="../media/image31.wmf"/><Relationship Id="rId8" Type="http://schemas.openxmlformats.org/officeDocument/2006/relationships/oleObject" Target="../embeddings/oleObject3.bin"/><Relationship Id="rId51" Type="http://schemas.openxmlformats.org/officeDocument/2006/relationships/image" Target="../media/image25.wmf"/><Relationship Id="rId3" Type="http://schemas.openxmlformats.org/officeDocument/2006/relationships/notesSlide" Target="../notesSlides/notesSlide2.xml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8.bin"/><Relationship Id="rId46" Type="http://schemas.openxmlformats.org/officeDocument/2006/relationships/oleObject" Target="../embeddings/oleObject22.bin"/><Relationship Id="rId59" Type="http://schemas.openxmlformats.org/officeDocument/2006/relationships/image" Target="../media/image29.wmf"/><Relationship Id="rId67" Type="http://schemas.openxmlformats.org/officeDocument/2006/relationships/hyperlink" Target="http://www.bcmath.ca/" TargetMode="External"/><Relationship Id="rId20" Type="http://schemas.openxmlformats.org/officeDocument/2006/relationships/oleObject" Target="../embeddings/oleObject9.bin"/><Relationship Id="rId41" Type="http://schemas.openxmlformats.org/officeDocument/2006/relationships/image" Target="../media/image20.wmf"/><Relationship Id="rId54" Type="http://schemas.openxmlformats.org/officeDocument/2006/relationships/oleObject" Target="../embeddings/oleObject26.bin"/><Relationship Id="rId62" Type="http://schemas.openxmlformats.org/officeDocument/2006/relationships/oleObject" Target="../embeddings/oleObject3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7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wmf"/><Relationship Id="rId14" Type="http://schemas.openxmlformats.org/officeDocument/2006/relationships/hyperlink" Target="http://www.bcmath.ca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9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3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2.wmf"/><Relationship Id="rId14" Type="http://schemas.openxmlformats.org/officeDocument/2006/relationships/hyperlink" Target="http://www.bcmath.ca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oleObject" Target="../embeddings/oleObject52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6.wmf"/><Relationship Id="rId14" Type="http://schemas.openxmlformats.org/officeDocument/2006/relationships/image" Target="../media/image4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cmath.ca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1</a:t>
            </a:r>
            <a:r>
              <a:rPr lang="en-CA" dirty="0" smtClean="0"/>
              <a:t>.4 </a:t>
            </a:r>
            <a:r>
              <a:rPr lang="en-CA" dirty="0" smtClean="0"/>
              <a:t>Dividing Integers with counters and Area Model: 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I) Review: Long Division</a:t>
            </a:r>
            <a:endParaRPr lang="en-CA" dirty="0"/>
          </a:p>
        </p:txBody>
      </p:sp>
      <p:sp>
        <p:nvSpPr>
          <p:cNvPr id="2087" name="TextBox 3"/>
          <p:cNvSpPr txBox="1">
            <a:spLocks noChangeArrowheads="1"/>
          </p:cNvSpPr>
          <p:nvPr/>
        </p:nvSpPr>
        <p:spPr bwMode="auto">
          <a:xfrm>
            <a:off x="357188" y="1000125"/>
            <a:ext cx="5264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/>
              <a:t>Ex: Divide the Following Using Long Division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85813" y="1944688"/>
          <a:ext cx="1357312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" name="Equation" r:id="rId4" imgW="495000" imgH="304560" progId="Equation.DSMT4">
                  <p:embed/>
                </p:oleObj>
              </mc:Choice>
              <mc:Fallback>
                <p:oleObj name="Equation" r:id="rId4" imgW="495000" imgH="304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1944688"/>
                        <a:ext cx="1357312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571625" y="1571625"/>
          <a:ext cx="3127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" name="Equation" r:id="rId6" imgW="114120" imgH="177480" progId="Equation.DSMT4">
                  <p:embed/>
                </p:oleObj>
              </mc:Choice>
              <mc:Fallback>
                <p:oleObj name="Equation" r:id="rId6" imgW="1141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1571625"/>
                        <a:ext cx="31273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338263" y="2571750"/>
          <a:ext cx="5905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" name="Equation" r:id="rId8" imgW="215640" imgH="215640" progId="Equation.DSMT4">
                  <p:embed/>
                </p:oleObj>
              </mc:Choice>
              <mc:Fallback>
                <p:oleObj name="Equation" r:id="rId8" imgW="21564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2571750"/>
                        <a:ext cx="59055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608138" y="3192463"/>
          <a:ext cx="2778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7" name="Equation" r:id="rId10" imgW="101520" imgH="164880" progId="Equation.DSMT4">
                  <p:embed/>
                </p:oleObj>
              </mc:Choice>
              <mc:Fallback>
                <p:oleObj name="Equation" r:id="rId10" imgW="1015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3192463"/>
                        <a:ext cx="277812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1820863" y="3187700"/>
          <a:ext cx="312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3187700"/>
                        <a:ext cx="3127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1625601" y="2844800"/>
            <a:ext cx="639762" cy="1587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1784350" y="1573213"/>
          <a:ext cx="3476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9" name="Equation" r:id="rId14" imgW="126720" imgH="164880" progId="Equation.DSMT4">
                  <p:embed/>
                </p:oleObj>
              </mc:Choice>
              <mc:Fallback>
                <p:oleObj name="Equation" r:id="rId14" imgW="12672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1573213"/>
                        <a:ext cx="347663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1617663" y="3570288"/>
          <a:ext cx="5207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0" name="Equation" r:id="rId16" imgW="190440" imgH="215640" progId="Equation.DSMT4">
                  <p:embed/>
                </p:oleObj>
              </mc:Choice>
              <mc:Fallback>
                <p:oleObj name="Equation" r:id="rId16" imgW="190440" imgH="2156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3570288"/>
                        <a:ext cx="5207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1808163" y="4160838"/>
          <a:ext cx="2778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1" name="Equation" r:id="rId18" imgW="101520" imgH="164880" progId="Equation.DSMT4">
                  <p:embed/>
                </p:oleObj>
              </mc:Choice>
              <mc:Fallback>
                <p:oleObj name="Equation" r:id="rId18" imgW="101520" imgH="164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4160838"/>
                        <a:ext cx="277812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87863" y="1735138"/>
          <a:ext cx="198278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2" name="Equation" r:id="rId20" imgW="723600" imgH="304560" progId="Equation.DSMT4">
                  <p:embed/>
                </p:oleObj>
              </mc:Choice>
              <mc:Fallback>
                <p:oleObj name="Equation" r:id="rId20" imgW="72360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7863" y="1735138"/>
                        <a:ext cx="1982787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/>
        </p:nvGraphicFramePr>
        <p:xfrm>
          <a:off x="5380038" y="1362075"/>
          <a:ext cx="34766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" name="Equation" r:id="rId22" imgW="126720" imgH="177480" progId="Equation.DSMT4">
                  <p:embed/>
                </p:oleObj>
              </mc:Choice>
              <mc:Fallback>
                <p:oleObj name="Equation" r:id="rId22" imgW="1267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038" y="1362075"/>
                        <a:ext cx="347662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/>
        </p:nvGraphicFramePr>
        <p:xfrm>
          <a:off x="5176838" y="2463800"/>
          <a:ext cx="5905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4" name="Equation" r:id="rId24" imgW="215640" imgH="215640" progId="Equation.DSMT4">
                  <p:embed/>
                </p:oleObj>
              </mc:Choice>
              <mc:Fallback>
                <p:oleObj name="Equation" r:id="rId24" imgW="215640" imgH="2156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838" y="2463800"/>
                        <a:ext cx="59055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5180013" y="2965450"/>
          <a:ext cx="5207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" name="Equation" r:id="rId26" imgW="190440" imgH="177480" progId="Equation.DSMT4">
                  <p:embed/>
                </p:oleObj>
              </mc:Choice>
              <mc:Fallback>
                <p:oleObj name="Equation" r:id="rId26" imgW="19044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013" y="2965450"/>
                        <a:ext cx="5207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/>
          <p:cNvGraphicFramePr>
            <a:graphicFrameLocks noChangeAspect="1"/>
          </p:cNvGraphicFramePr>
          <p:nvPr/>
        </p:nvGraphicFramePr>
        <p:xfrm>
          <a:off x="5664200" y="2965450"/>
          <a:ext cx="277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6" name="Equation" r:id="rId28" imgW="101520" imgH="164880" progId="Equation.DSMT4">
                  <p:embed/>
                </p:oleObj>
              </mc:Choice>
              <mc:Fallback>
                <p:oleObj name="Equation" r:id="rId28" imgW="101520" imgH="164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2965450"/>
                        <a:ext cx="277813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>
            <a:off x="5479256" y="2634457"/>
            <a:ext cx="638175" cy="158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15"/>
          <p:cNvGraphicFramePr>
            <a:graphicFrameLocks noChangeAspect="1"/>
          </p:cNvGraphicFramePr>
          <p:nvPr/>
        </p:nvGraphicFramePr>
        <p:xfrm>
          <a:off x="5667375" y="1360488"/>
          <a:ext cx="34766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7" name="Equation" r:id="rId30" imgW="126720" imgH="177480" progId="Equation.DSMT4">
                  <p:embed/>
                </p:oleObj>
              </mc:Choice>
              <mc:Fallback>
                <p:oleObj name="Equation" r:id="rId30" imgW="126720" imgH="177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75" y="1360488"/>
                        <a:ext cx="347663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/>
          <p:cNvGraphicFramePr>
            <a:graphicFrameLocks noChangeAspect="1"/>
          </p:cNvGraphicFramePr>
          <p:nvPr/>
        </p:nvGraphicFramePr>
        <p:xfrm>
          <a:off x="5411788" y="3375025"/>
          <a:ext cx="5556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8" name="Equation" r:id="rId32" imgW="203040" imgH="215640" progId="Equation.DSMT4">
                  <p:embed/>
                </p:oleObj>
              </mc:Choice>
              <mc:Fallback>
                <p:oleObj name="Equation" r:id="rId32" imgW="203040" imgH="215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788" y="3375025"/>
                        <a:ext cx="55562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/>
          <p:cNvGraphicFramePr>
            <a:graphicFrameLocks noChangeAspect="1"/>
          </p:cNvGraphicFramePr>
          <p:nvPr/>
        </p:nvGraphicFramePr>
        <p:xfrm>
          <a:off x="5627688" y="3951288"/>
          <a:ext cx="3476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9" name="Equation" r:id="rId34" imgW="126720" imgH="164880" progId="Equation.DSMT4">
                  <p:embed/>
                </p:oleObj>
              </mc:Choice>
              <mc:Fallback>
                <p:oleObj name="Equation" r:id="rId34" imgW="126720" imgH="164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688" y="3951288"/>
                        <a:ext cx="347662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8" name="Object 18"/>
          <p:cNvGraphicFramePr>
            <a:graphicFrameLocks noChangeAspect="1"/>
          </p:cNvGraphicFramePr>
          <p:nvPr/>
        </p:nvGraphicFramePr>
        <p:xfrm>
          <a:off x="5889625" y="3948113"/>
          <a:ext cx="3127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0" name="Equation" r:id="rId36" imgW="114120" imgH="177480" progId="Equation.DSMT4">
                  <p:embed/>
                </p:oleObj>
              </mc:Choice>
              <mc:Fallback>
                <p:oleObj name="Equation" r:id="rId36" imgW="1141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25" y="3948113"/>
                        <a:ext cx="312738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5248275" y="3127375"/>
            <a:ext cx="158115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99" name="Object 19"/>
          <p:cNvGraphicFramePr>
            <a:graphicFrameLocks noChangeAspect="1"/>
          </p:cNvGraphicFramePr>
          <p:nvPr/>
        </p:nvGraphicFramePr>
        <p:xfrm>
          <a:off x="5913438" y="1358900"/>
          <a:ext cx="3476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1" name="Equation" r:id="rId38" imgW="126720" imgH="164880" progId="Equation.DSMT4">
                  <p:embed/>
                </p:oleObj>
              </mc:Choice>
              <mc:Fallback>
                <p:oleObj name="Equation" r:id="rId38" imgW="126720" imgH="1648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3438" y="1358900"/>
                        <a:ext cx="347662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0" name="Object 20"/>
          <p:cNvGraphicFramePr>
            <a:graphicFrameLocks noChangeAspect="1"/>
          </p:cNvGraphicFramePr>
          <p:nvPr/>
        </p:nvGraphicFramePr>
        <p:xfrm>
          <a:off x="5638800" y="4287838"/>
          <a:ext cx="58896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" name="Equation" r:id="rId40" imgW="215640" imgH="215640" progId="Equation.DSMT4">
                  <p:embed/>
                </p:oleObj>
              </mc:Choice>
              <mc:Fallback>
                <p:oleObj name="Equation" r:id="rId40" imgW="215640" imgH="2156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287838"/>
                        <a:ext cx="588963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21"/>
          <p:cNvGraphicFramePr>
            <a:graphicFrameLocks noChangeAspect="1"/>
          </p:cNvGraphicFramePr>
          <p:nvPr/>
        </p:nvGraphicFramePr>
        <p:xfrm>
          <a:off x="5919788" y="4819650"/>
          <a:ext cx="2778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3" name="Equation" r:id="rId42" imgW="101520" imgH="164880" progId="Equation.DSMT4">
                  <p:embed/>
                </p:oleObj>
              </mc:Choice>
              <mc:Fallback>
                <p:oleObj name="Equation" r:id="rId42" imgW="101520" imgH="1648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8" y="4819650"/>
                        <a:ext cx="277812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2" name="Object 22"/>
          <p:cNvGraphicFramePr>
            <a:graphicFrameLocks noChangeAspect="1"/>
          </p:cNvGraphicFramePr>
          <p:nvPr/>
        </p:nvGraphicFramePr>
        <p:xfrm>
          <a:off x="6145213" y="4818063"/>
          <a:ext cx="347662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4" name="Equation" r:id="rId44" imgW="126720" imgH="164880" progId="Equation.DSMT4">
                  <p:embed/>
                </p:oleObj>
              </mc:Choice>
              <mc:Fallback>
                <p:oleObj name="Equation" r:id="rId44" imgW="126720" imgH="1648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5213" y="4818063"/>
                        <a:ext cx="347662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rot="5400000">
            <a:off x="5102225" y="3541713"/>
            <a:ext cx="2401887" cy="793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3" name="Object 23"/>
          <p:cNvGraphicFramePr>
            <a:graphicFrameLocks noChangeAspect="1"/>
          </p:cNvGraphicFramePr>
          <p:nvPr/>
        </p:nvGraphicFramePr>
        <p:xfrm>
          <a:off x="6162675" y="1357313"/>
          <a:ext cx="2778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5" name="Equation" r:id="rId46" imgW="101520" imgH="164880" progId="Equation.DSMT4">
                  <p:embed/>
                </p:oleObj>
              </mc:Choice>
              <mc:Fallback>
                <p:oleObj name="Equation" r:id="rId46" imgW="101520" imgH="1648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1357313"/>
                        <a:ext cx="27781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5949950" y="5172075"/>
          <a:ext cx="4857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6" name="Equation" r:id="rId48" imgW="177480" imgH="215640" progId="Equation.DSMT4">
                  <p:embed/>
                </p:oleObj>
              </mc:Choice>
              <mc:Fallback>
                <p:oleObj name="Equation" r:id="rId48" imgW="177480" imgH="2156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5172075"/>
                        <a:ext cx="48577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5" name="Object 25"/>
          <p:cNvGraphicFramePr>
            <a:graphicFrameLocks noChangeAspect="1"/>
          </p:cNvGraphicFramePr>
          <p:nvPr/>
        </p:nvGraphicFramePr>
        <p:xfrm>
          <a:off x="6146800" y="5699125"/>
          <a:ext cx="3127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7" name="Equation" r:id="rId50" imgW="114120" imgH="177480" progId="Equation.DSMT4">
                  <p:embed/>
                </p:oleObj>
              </mc:Choice>
              <mc:Fallback>
                <p:oleObj name="Equation" r:id="rId50" imgW="114120" imgH="1774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5699125"/>
                        <a:ext cx="31273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339975" y="2355850"/>
            <a:ext cx="1185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</a:rPr>
              <a:t>Dividend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352675" y="2825750"/>
            <a:ext cx="954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Divisor:</a:t>
            </a:r>
          </a:p>
        </p:txBody>
      </p:sp>
      <p:graphicFrame>
        <p:nvGraphicFramePr>
          <p:cNvPr id="20506" name="Object 26"/>
          <p:cNvGraphicFramePr>
            <a:graphicFrameLocks noChangeAspect="1"/>
          </p:cNvGraphicFramePr>
          <p:nvPr/>
        </p:nvGraphicFramePr>
        <p:xfrm>
          <a:off x="3635375" y="2355850"/>
          <a:ext cx="6302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8" name="Equation" r:id="rId52" imgW="291960" imgH="177480" progId="Equation.DSMT4">
                  <p:embed/>
                </p:oleObj>
              </mc:Choice>
              <mc:Fallback>
                <p:oleObj name="Equation" r:id="rId52" imgW="291960" imgH="177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2355850"/>
                        <a:ext cx="63023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7" name="Object 27"/>
          <p:cNvGraphicFramePr>
            <a:graphicFrameLocks noChangeAspect="1"/>
          </p:cNvGraphicFramePr>
          <p:nvPr/>
        </p:nvGraphicFramePr>
        <p:xfrm>
          <a:off x="3775075" y="2762250"/>
          <a:ext cx="311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9" name="Equation" r:id="rId54" imgW="114120" imgH="177480" progId="Equation.DSMT4">
                  <p:embed/>
                </p:oleObj>
              </mc:Choice>
              <mc:Fallback>
                <p:oleObj name="Equation" r:id="rId54" imgW="114120" imgH="177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2762250"/>
                        <a:ext cx="3111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800850" y="2352675"/>
            <a:ext cx="1185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</a:rPr>
              <a:t>Dividend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6813550" y="2822575"/>
            <a:ext cx="88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Divisor</a:t>
            </a:r>
          </a:p>
        </p:txBody>
      </p:sp>
      <p:graphicFrame>
        <p:nvGraphicFramePr>
          <p:cNvPr id="42" name="Object 28"/>
          <p:cNvGraphicFramePr>
            <a:graphicFrameLocks noChangeAspect="1"/>
          </p:cNvGraphicFramePr>
          <p:nvPr/>
        </p:nvGraphicFramePr>
        <p:xfrm>
          <a:off x="8010525" y="2368550"/>
          <a:ext cx="9858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0" name="Equation" r:id="rId56" imgW="457200" imgH="177480" progId="Equation.DSMT4">
                  <p:embed/>
                </p:oleObj>
              </mc:Choice>
              <mc:Fallback>
                <p:oleObj name="Equation" r:id="rId56" imgW="457200" imgH="1774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0525" y="2368550"/>
                        <a:ext cx="98583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9"/>
          <p:cNvGraphicFramePr>
            <a:graphicFrameLocks noChangeAspect="1"/>
          </p:cNvGraphicFramePr>
          <p:nvPr/>
        </p:nvGraphicFramePr>
        <p:xfrm>
          <a:off x="8132763" y="2760663"/>
          <a:ext cx="4857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1" name="Equation" r:id="rId58" imgW="177480" imgH="164880" progId="Equation.DSMT4">
                  <p:embed/>
                </p:oleObj>
              </mc:Choice>
              <mc:Fallback>
                <p:oleObj name="Equation" r:id="rId58" imgW="177480" imgH="1648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2763" y="2760663"/>
                        <a:ext cx="48577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2338388" y="3282950"/>
            <a:ext cx="1293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</a:rPr>
              <a:t>Quotient: 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2349500" y="3752850"/>
            <a:ext cx="1377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Remainder:</a:t>
            </a:r>
          </a:p>
        </p:txBody>
      </p:sp>
      <p:graphicFrame>
        <p:nvGraphicFramePr>
          <p:cNvPr id="51" name="Object 34"/>
          <p:cNvGraphicFramePr>
            <a:graphicFrameLocks noChangeAspect="1"/>
          </p:cNvGraphicFramePr>
          <p:nvPr/>
        </p:nvGraphicFramePr>
        <p:xfrm>
          <a:off x="3713163" y="3267075"/>
          <a:ext cx="4365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" name="Equation" r:id="rId60" imgW="203040" imgH="177480" progId="Equation.DSMT4">
                  <p:embed/>
                </p:oleObj>
              </mc:Choice>
              <mc:Fallback>
                <p:oleObj name="Equation" r:id="rId60" imgW="203040" imgH="1774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3" y="3267075"/>
                        <a:ext cx="436562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5"/>
          <p:cNvGraphicFramePr>
            <a:graphicFrameLocks noChangeAspect="1"/>
          </p:cNvGraphicFramePr>
          <p:nvPr/>
        </p:nvGraphicFramePr>
        <p:xfrm>
          <a:off x="3787775" y="3706813"/>
          <a:ext cx="277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3" name="Equation" r:id="rId62" imgW="101520" imgH="164880" progId="Equation.DSMT4">
                  <p:embed/>
                </p:oleObj>
              </mc:Choice>
              <mc:Fallback>
                <p:oleObj name="Equation" r:id="rId62" imgW="101520" imgH="1648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3706813"/>
                        <a:ext cx="277813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6799263" y="3341688"/>
            <a:ext cx="1293812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</a:rPr>
              <a:t>Quotient: </a:t>
            </a: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810375" y="3813175"/>
            <a:ext cx="13779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Remainder:</a:t>
            </a:r>
          </a:p>
        </p:txBody>
      </p:sp>
      <p:graphicFrame>
        <p:nvGraphicFramePr>
          <p:cNvPr id="55" name="Object 36"/>
          <p:cNvGraphicFramePr>
            <a:graphicFrameLocks noChangeAspect="1"/>
          </p:cNvGraphicFramePr>
          <p:nvPr/>
        </p:nvGraphicFramePr>
        <p:xfrm>
          <a:off x="8023225" y="3325813"/>
          <a:ext cx="7667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4" name="Equation" r:id="rId63" imgW="355320" imgH="177480" progId="Equation.DSMT4">
                  <p:embed/>
                </p:oleObj>
              </mc:Choice>
              <mc:Fallback>
                <p:oleObj name="Equation" r:id="rId63" imgW="355320" imgH="1774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3225" y="3325813"/>
                        <a:ext cx="766763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7"/>
          <p:cNvGraphicFramePr>
            <a:graphicFrameLocks noChangeAspect="1"/>
          </p:cNvGraphicFramePr>
          <p:nvPr/>
        </p:nvGraphicFramePr>
        <p:xfrm>
          <a:off x="8231188" y="3748088"/>
          <a:ext cx="312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5" name="Equation" r:id="rId65" imgW="114120" imgH="177480" progId="Equation.DSMT4">
                  <p:embed/>
                </p:oleObj>
              </mc:Choice>
              <mc:Fallback>
                <p:oleObj name="Equation" r:id="rId65" imgW="114120" imgH="1774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1188" y="3748088"/>
                        <a:ext cx="3127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67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0" grpId="0"/>
      <p:bldP spid="41" grpId="0"/>
      <p:bldP spid="49" grpId="0"/>
      <p:bldP spid="50" grpId="0"/>
      <p:bldP spid="53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ii) Understanding Division with Counters: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229600" cy="34290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When dividing integers, the number on the left is how many we counters we have</a:t>
            </a:r>
          </a:p>
          <a:p>
            <a:r>
              <a:rPr lang="en-CA" dirty="0" smtClean="0"/>
              <a:t>The second number is how many in each group</a:t>
            </a:r>
          </a:p>
          <a:p>
            <a:r>
              <a:rPr lang="en-CA" dirty="0" smtClean="0"/>
              <a:t>The answer will be how many groups there are</a:t>
            </a:r>
          </a:p>
          <a:p>
            <a:pPr>
              <a:buNone/>
            </a:pPr>
            <a:r>
              <a:rPr lang="en-CA" dirty="0" smtClean="0"/>
              <a:t>			</a:t>
            </a:r>
            <a:r>
              <a:rPr lang="en-CA" sz="3100" dirty="0" smtClean="0"/>
              <a:t>OR</a:t>
            </a:r>
          </a:p>
          <a:p>
            <a:r>
              <a:rPr lang="en-CA" dirty="0" smtClean="0"/>
              <a:t>The second number can be the number of groups</a:t>
            </a:r>
          </a:p>
          <a:p>
            <a:r>
              <a:rPr lang="en-CA" dirty="0" smtClean="0"/>
              <a:t>The answer is how many in each group</a:t>
            </a:r>
          </a:p>
          <a:p>
            <a:pPr>
              <a:buNone/>
            </a:pPr>
            <a:r>
              <a:rPr lang="en-CA" sz="3100" dirty="0" smtClean="0"/>
              <a:t>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05000" y="4267200"/>
          <a:ext cx="122701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4" imgW="203040" imgH="164880" progId="Equation.DSMT4">
                  <p:embed/>
                </p:oleObj>
              </mc:Choice>
              <mc:Fallback>
                <p:oleObj name="Equation" r:id="rId4" imgW="203040" imgH="164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67200"/>
                        <a:ext cx="1227015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043238" y="4491037"/>
          <a:ext cx="842962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6" imgW="139680" imgH="126720" progId="Equation.DSMT4">
                  <p:embed/>
                </p:oleObj>
              </mc:Choice>
              <mc:Fallback>
                <p:oleObj name="Equation" r:id="rId6" imgW="139680" imgH="126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4491037"/>
                        <a:ext cx="842962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886200" y="4337050"/>
          <a:ext cx="690563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337050"/>
                        <a:ext cx="690563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641850" y="4567238"/>
          <a:ext cx="844550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0" imgW="139680" imgH="114120" progId="Equation.DSMT4">
                  <p:embed/>
                </p:oleObj>
              </mc:Choice>
              <mc:Fallback>
                <p:oleObj name="Equation" r:id="rId10" imgW="139680" imgH="114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4567238"/>
                        <a:ext cx="844550" cy="690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>
          <a:xfrm>
            <a:off x="1371600" y="5410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1371600" y="5715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1371600" y="60198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1371600" y="63246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1676400" y="5410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1676400" y="5715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1676400" y="60198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1676400" y="63246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38" name="Group 37"/>
          <p:cNvGrpSpPr/>
          <p:nvPr/>
        </p:nvGrpSpPr>
        <p:grpSpPr>
          <a:xfrm>
            <a:off x="1981200" y="5410200"/>
            <a:ext cx="533400" cy="1143000"/>
            <a:chOff x="1981200" y="5410200"/>
            <a:chExt cx="533400" cy="1143000"/>
          </a:xfrm>
        </p:grpSpPr>
        <p:sp>
          <p:nvSpPr>
            <p:cNvPr id="16" name="Oval 15"/>
            <p:cNvSpPr/>
            <p:nvPr/>
          </p:nvSpPr>
          <p:spPr>
            <a:xfrm>
              <a:off x="19812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Oval 16"/>
            <p:cNvSpPr/>
            <p:nvPr/>
          </p:nvSpPr>
          <p:spPr>
            <a:xfrm>
              <a:off x="19812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Oval 17"/>
            <p:cNvSpPr/>
            <p:nvPr/>
          </p:nvSpPr>
          <p:spPr>
            <a:xfrm>
              <a:off x="19812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Oval 18"/>
            <p:cNvSpPr/>
            <p:nvPr/>
          </p:nvSpPr>
          <p:spPr>
            <a:xfrm>
              <a:off x="19812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Oval 20"/>
            <p:cNvSpPr/>
            <p:nvPr/>
          </p:nvSpPr>
          <p:spPr>
            <a:xfrm>
              <a:off x="22860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2" name="Oval 21"/>
            <p:cNvSpPr/>
            <p:nvPr/>
          </p:nvSpPr>
          <p:spPr>
            <a:xfrm>
              <a:off x="22860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3" name="Oval 22"/>
            <p:cNvSpPr/>
            <p:nvPr/>
          </p:nvSpPr>
          <p:spPr>
            <a:xfrm>
              <a:off x="22860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Oval 23"/>
            <p:cNvSpPr/>
            <p:nvPr/>
          </p:nvSpPr>
          <p:spPr>
            <a:xfrm>
              <a:off x="22860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590800" y="5410200"/>
            <a:ext cx="533400" cy="1143000"/>
            <a:chOff x="2590800" y="5410200"/>
            <a:chExt cx="533400" cy="1143000"/>
          </a:xfrm>
        </p:grpSpPr>
        <p:sp>
          <p:nvSpPr>
            <p:cNvPr id="25" name="Oval 24"/>
            <p:cNvSpPr/>
            <p:nvPr/>
          </p:nvSpPr>
          <p:spPr>
            <a:xfrm>
              <a:off x="25908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Oval 25"/>
            <p:cNvSpPr/>
            <p:nvPr/>
          </p:nvSpPr>
          <p:spPr>
            <a:xfrm>
              <a:off x="25908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7" name="Oval 26"/>
            <p:cNvSpPr/>
            <p:nvPr/>
          </p:nvSpPr>
          <p:spPr>
            <a:xfrm>
              <a:off x="25908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Oval 27"/>
            <p:cNvSpPr/>
            <p:nvPr/>
          </p:nvSpPr>
          <p:spPr>
            <a:xfrm>
              <a:off x="25908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9" name="Oval 28"/>
            <p:cNvSpPr/>
            <p:nvPr/>
          </p:nvSpPr>
          <p:spPr>
            <a:xfrm>
              <a:off x="28956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Oval 29"/>
            <p:cNvSpPr/>
            <p:nvPr/>
          </p:nvSpPr>
          <p:spPr>
            <a:xfrm>
              <a:off x="28956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1" name="Oval 30"/>
            <p:cNvSpPr/>
            <p:nvPr/>
          </p:nvSpPr>
          <p:spPr>
            <a:xfrm>
              <a:off x="28956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Oval 31"/>
            <p:cNvSpPr/>
            <p:nvPr/>
          </p:nvSpPr>
          <p:spPr>
            <a:xfrm>
              <a:off x="28956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1333500" y="5321300"/>
            <a:ext cx="609600" cy="12954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Rounded Rectangle 40"/>
          <p:cNvSpPr/>
          <p:nvPr/>
        </p:nvSpPr>
        <p:spPr>
          <a:xfrm>
            <a:off x="2578100" y="5334000"/>
            <a:ext cx="609600" cy="12954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Rounded Rectangle 41"/>
          <p:cNvSpPr/>
          <p:nvPr/>
        </p:nvSpPr>
        <p:spPr>
          <a:xfrm>
            <a:off x="3505200" y="5321300"/>
            <a:ext cx="609600" cy="12954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5397500" y="4311650"/>
          <a:ext cx="690563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4311650"/>
                        <a:ext cx="690563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Group 43"/>
          <p:cNvGrpSpPr/>
          <p:nvPr/>
        </p:nvGrpSpPr>
        <p:grpSpPr>
          <a:xfrm>
            <a:off x="1371600" y="5410200"/>
            <a:ext cx="228600" cy="838200"/>
            <a:chOff x="1371600" y="5410200"/>
            <a:chExt cx="228600" cy="838200"/>
          </a:xfrm>
        </p:grpSpPr>
        <p:sp>
          <p:nvSpPr>
            <p:cNvPr id="45" name="Oval 44"/>
            <p:cNvSpPr/>
            <p:nvPr/>
          </p:nvSpPr>
          <p:spPr>
            <a:xfrm>
              <a:off x="13716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6" name="Oval 45"/>
            <p:cNvSpPr/>
            <p:nvPr/>
          </p:nvSpPr>
          <p:spPr>
            <a:xfrm>
              <a:off x="13716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7" name="Oval 46"/>
            <p:cNvSpPr/>
            <p:nvPr/>
          </p:nvSpPr>
          <p:spPr>
            <a:xfrm>
              <a:off x="13716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879600" y="5410200"/>
            <a:ext cx="228600" cy="838200"/>
            <a:chOff x="1676400" y="5410200"/>
            <a:chExt cx="228600" cy="838200"/>
          </a:xfrm>
        </p:grpSpPr>
        <p:sp>
          <p:nvSpPr>
            <p:cNvPr id="49" name="Oval 48"/>
            <p:cNvSpPr/>
            <p:nvPr/>
          </p:nvSpPr>
          <p:spPr>
            <a:xfrm>
              <a:off x="16764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0" name="Oval 49"/>
            <p:cNvSpPr/>
            <p:nvPr/>
          </p:nvSpPr>
          <p:spPr>
            <a:xfrm>
              <a:off x="16764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1" name="Oval 50"/>
            <p:cNvSpPr/>
            <p:nvPr/>
          </p:nvSpPr>
          <p:spPr>
            <a:xfrm>
              <a:off x="16764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451100" y="5410200"/>
            <a:ext cx="228600" cy="838200"/>
            <a:chOff x="1981200" y="5410200"/>
            <a:chExt cx="228600" cy="838200"/>
          </a:xfrm>
        </p:grpSpPr>
        <p:sp>
          <p:nvSpPr>
            <p:cNvPr id="53" name="Oval 52"/>
            <p:cNvSpPr/>
            <p:nvPr/>
          </p:nvSpPr>
          <p:spPr>
            <a:xfrm>
              <a:off x="19812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Oval 53"/>
            <p:cNvSpPr/>
            <p:nvPr/>
          </p:nvSpPr>
          <p:spPr>
            <a:xfrm>
              <a:off x="19812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5" name="Oval 54"/>
            <p:cNvSpPr/>
            <p:nvPr/>
          </p:nvSpPr>
          <p:spPr>
            <a:xfrm>
              <a:off x="19812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66900" y="6438900"/>
            <a:ext cx="838200" cy="228600"/>
            <a:chOff x="1371600" y="6324600"/>
            <a:chExt cx="838200" cy="228600"/>
          </a:xfrm>
        </p:grpSpPr>
        <p:sp>
          <p:nvSpPr>
            <p:cNvPr id="57" name="Oval 56"/>
            <p:cNvSpPr/>
            <p:nvPr/>
          </p:nvSpPr>
          <p:spPr>
            <a:xfrm>
              <a:off x="13716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8" name="Oval 57"/>
            <p:cNvSpPr/>
            <p:nvPr/>
          </p:nvSpPr>
          <p:spPr>
            <a:xfrm>
              <a:off x="16764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9" name="Oval 58"/>
            <p:cNvSpPr/>
            <p:nvPr/>
          </p:nvSpPr>
          <p:spPr>
            <a:xfrm>
              <a:off x="19812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022600" y="5410200"/>
            <a:ext cx="228600" cy="838200"/>
            <a:chOff x="2286000" y="5410200"/>
            <a:chExt cx="228600" cy="838200"/>
          </a:xfrm>
        </p:grpSpPr>
        <p:sp>
          <p:nvSpPr>
            <p:cNvPr id="61" name="Oval 60"/>
            <p:cNvSpPr/>
            <p:nvPr/>
          </p:nvSpPr>
          <p:spPr>
            <a:xfrm>
              <a:off x="22860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2" name="Oval 61"/>
            <p:cNvSpPr/>
            <p:nvPr/>
          </p:nvSpPr>
          <p:spPr>
            <a:xfrm>
              <a:off x="22860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3" name="Oval 62"/>
            <p:cNvSpPr/>
            <p:nvPr/>
          </p:nvSpPr>
          <p:spPr>
            <a:xfrm>
              <a:off x="22860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644900" y="5410200"/>
            <a:ext cx="228600" cy="838200"/>
            <a:chOff x="2590800" y="5410200"/>
            <a:chExt cx="228600" cy="838200"/>
          </a:xfrm>
        </p:grpSpPr>
        <p:sp>
          <p:nvSpPr>
            <p:cNvPr id="65" name="Oval 64"/>
            <p:cNvSpPr/>
            <p:nvPr/>
          </p:nvSpPr>
          <p:spPr>
            <a:xfrm>
              <a:off x="25908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6" name="Oval 65"/>
            <p:cNvSpPr/>
            <p:nvPr/>
          </p:nvSpPr>
          <p:spPr>
            <a:xfrm>
              <a:off x="25908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7" name="Oval 66"/>
            <p:cNvSpPr/>
            <p:nvPr/>
          </p:nvSpPr>
          <p:spPr>
            <a:xfrm>
              <a:off x="25908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318000" y="5422900"/>
            <a:ext cx="228600" cy="838200"/>
            <a:chOff x="2895600" y="5410200"/>
            <a:chExt cx="228600" cy="838200"/>
          </a:xfrm>
        </p:grpSpPr>
        <p:sp>
          <p:nvSpPr>
            <p:cNvPr id="69" name="Oval 68"/>
            <p:cNvSpPr/>
            <p:nvPr/>
          </p:nvSpPr>
          <p:spPr>
            <a:xfrm>
              <a:off x="2895600" y="54102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0" name="Oval 69"/>
            <p:cNvSpPr/>
            <p:nvPr/>
          </p:nvSpPr>
          <p:spPr>
            <a:xfrm>
              <a:off x="2895600" y="57150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1" name="Oval 70"/>
            <p:cNvSpPr/>
            <p:nvPr/>
          </p:nvSpPr>
          <p:spPr>
            <a:xfrm>
              <a:off x="2895600" y="60198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3327400" y="6438900"/>
            <a:ext cx="838200" cy="228600"/>
            <a:chOff x="2286000" y="6324600"/>
            <a:chExt cx="838200" cy="228600"/>
          </a:xfrm>
        </p:grpSpPr>
        <p:sp>
          <p:nvSpPr>
            <p:cNvPr id="73" name="Oval 72"/>
            <p:cNvSpPr/>
            <p:nvPr/>
          </p:nvSpPr>
          <p:spPr>
            <a:xfrm>
              <a:off x="22860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4" name="Oval 73"/>
            <p:cNvSpPr/>
            <p:nvPr/>
          </p:nvSpPr>
          <p:spPr>
            <a:xfrm>
              <a:off x="25908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5" name="Oval 74"/>
            <p:cNvSpPr/>
            <p:nvPr/>
          </p:nvSpPr>
          <p:spPr>
            <a:xfrm>
              <a:off x="2895600" y="63246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6" name="Rounded Rectangle 75"/>
          <p:cNvSpPr/>
          <p:nvPr/>
        </p:nvSpPr>
        <p:spPr>
          <a:xfrm>
            <a:off x="4241800" y="5346700"/>
            <a:ext cx="368300" cy="977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4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07031 -2.22222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22222E-6 L 0.10607 0.0030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458200" cy="79216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Practice: Divide the following without a calculator: 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49237" y="1331913"/>
          <a:ext cx="241776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" imgW="787320" imgH="203040" progId="Equation.DSMT4">
                  <p:embed/>
                </p:oleObj>
              </mc:Choice>
              <mc:Fallback>
                <p:oleObj name="Equation" r:id="rId4" imgW="78732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" y="1331913"/>
                        <a:ext cx="2417763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4338638" y="1344613"/>
          <a:ext cx="233997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6" imgW="761760" imgH="203040" progId="Equation.DSMT4">
                  <p:embed/>
                </p:oleObj>
              </mc:Choice>
              <mc:Fallback>
                <p:oleObj name="Equation" r:id="rId6" imgW="76176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8" y="1344613"/>
                        <a:ext cx="2339975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236538" y="4049713"/>
          <a:ext cx="249555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8" imgW="812520" imgH="203040" progId="Equation.DSMT4">
                  <p:embed/>
                </p:oleObj>
              </mc:Choice>
              <mc:Fallback>
                <p:oleObj name="Equation" r:id="rId8" imgW="81252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8" y="4049713"/>
                        <a:ext cx="2495550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4338638" y="4062413"/>
          <a:ext cx="241776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0" imgW="787320" imgH="203040" progId="Equation.DSMT4">
                  <p:embed/>
                </p:oleObj>
              </mc:Choice>
              <mc:Fallback>
                <p:oleObj name="Equation" r:id="rId10" imgW="78732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8" y="4062413"/>
                        <a:ext cx="2417762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2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50862"/>
          </a:xfrm>
        </p:spPr>
        <p:txBody>
          <a:bodyPr/>
          <a:lstStyle/>
          <a:p>
            <a:r>
              <a:rPr lang="en-CA" dirty="0" smtClean="0"/>
              <a:t>Division with Negative Integers: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3200" y="825500"/>
            <a:ext cx="8585200" cy="3868420"/>
          </a:xfrm>
        </p:spPr>
        <p:txBody>
          <a:bodyPr>
            <a:normAutofit/>
          </a:bodyPr>
          <a:lstStyle/>
          <a:p>
            <a:r>
              <a:rPr lang="en-CA" sz="2200" dirty="0" smtClean="0"/>
              <a:t>The number on the left is still what you begin with</a:t>
            </a:r>
          </a:p>
          <a:p>
            <a:r>
              <a:rPr lang="en-CA" sz="2200" dirty="0" smtClean="0"/>
              <a:t>If the second number is negative, it means that you want to get rid of the chips that you currently have</a:t>
            </a:r>
          </a:p>
          <a:p>
            <a:r>
              <a:rPr lang="en-CA" sz="2200" dirty="0" smtClean="0"/>
              <a:t>Note: to get rid of any chips, you must create zero pairs</a:t>
            </a:r>
          </a:p>
          <a:p>
            <a:r>
              <a:rPr lang="en-CA" sz="2200" dirty="0" smtClean="0"/>
              <a:t>Dividing by “–8” means that you want to </a:t>
            </a:r>
            <a:r>
              <a:rPr lang="en-CA" sz="2200" i="1" dirty="0" smtClean="0"/>
              <a:t>get rid</a:t>
            </a:r>
            <a:r>
              <a:rPr lang="en-CA" sz="2200" dirty="0" smtClean="0"/>
              <a:t> of all the chips in EIGHT groups</a:t>
            </a:r>
          </a:p>
          <a:p>
            <a:r>
              <a:rPr lang="en-CA" sz="2200" dirty="0" smtClean="0"/>
              <a:t>The answer will be the number of chips in each group to cancel out all the chips you had at the beginning</a:t>
            </a:r>
            <a:endParaRPr lang="en-CA" sz="2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05000" y="4183380"/>
          <a:ext cx="965639" cy="784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4" imgW="203040" imgH="164880" progId="Equation.DSMT4">
                  <p:embed/>
                </p:oleObj>
              </mc:Choice>
              <mc:Fallback>
                <p:oleObj name="Equation" r:id="rId4" imgW="203040" imgH="164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83380"/>
                        <a:ext cx="965639" cy="7845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801938" y="4407217"/>
          <a:ext cx="663396" cy="603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6" imgW="139680" imgH="126720" progId="Equation.DSMT4">
                  <p:embed/>
                </p:oleObj>
              </mc:Choice>
              <mc:Fallback>
                <p:oleObj name="Equation" r:id="rId6" imgW="139680" imgH="126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38" y="4407217"/>
                        <a:ext cx="663396" cy="6034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403600" y="4072255"/>
          <a:ext cx="15081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8" imgW="317160" imgH="253800" progId="Equation.DSMT4">
                  <p:embed/>
                </p:oleObj>
              </mc:Choice>
              <mc:Fallback>
                <p:oleObj name="Equation" r:id="rId8" imgW="31716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072255"/>
                        <a:ext cx="1508125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768850" y="4483418"/>
          <a:ext cx="664646" cy="543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0" imgW="139680" imgH="114120" progId="Equation.DSMT4">
                  <p:embed/>
                </p:oleObj>
              </mc:Choice>
              <mc:Fallback>
                <p:oleObj name="Equation" r:id="rId10" imgW="139680" imgH="114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4483418"/>
                        <a:ext cx="664646" cy="5434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338763" y="4227830"/>
          <a:ext cx="9652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4227830"/>
                        <a:ext cx="965200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7" name="Group 66"/>
          <p:cNvGrpSpPr/>
          <p:nvPr/>
        </p:nvGrpSpPr>
        <p:grpSpPr>
          <a:xfrm>
            <a:off x="518160" y="5440680"/>
            <a:ext cx="228600" cy="838200"/>
            <a:chOff x="518160" y="5440680"/>
            <a:chExt cx="228600" cy="838200"/>
          </a:xfrm>
        </p:grpSpPr>
        <p:sp>
          <p:nvSpPr>
            <p:cNvPr id="11" name="Oval 10"/>
            <p:cNvSpPr/>
            <p:nvPr/>
          </p:nvSpPr>
          <p:spPr>
            <a:xfrm>
              <a:off x="518160" y="544068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/>
            <p:cNvSpPr/>
            <p:nvPr/>
          </p:nvSpPr>
          <p:spPr>
            <a:xfrm>
              <a:off x="518160" y="574548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Oval 12"/>
            <p:cNvSpPr/>
            <p:nvPr/>
          </p:nvSpPr>
          <p:spPr>
            <a:xfrm>
              <a:off x="518160" y="605028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822960" y="5440680"/>
            <a:ext cx="228600" cy="838200"/>
            <a:chOff x="822960" y="5440680"/>
            <a:chExt cx="228600" cy="838200"/>
          </a:xfrm>
        </p:grpSpPr>
        <p:sp>
          <p:nvSpPr>
            <p:cNvPr id="14" name="Oval 13"/>
            <p:cNvSpPr/>
            <p:nvPr/>
          </p:nvSpPr>
          <p:spPr>
            <a:xfrm>
              <a:off x="822960" y="544068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Oval 14"/>
            <p:cNvSpPr/>
            <p:nvPr/>
          </p:nvSpPr>
          <p:spPr>
            <a:xfrm>
              <a:off x="822960" y="574548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Oval 15"/>
            <p:cNvSpPr/>
            <p:nvPr/>
          </p:nvSpPr>
          <p:spPr>
            <a:xfrm>
              <a:off x="822960" y="605028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143000" y="5455920"/>
            <a:ext cx="228600" cy="838200"/>
            <a:chOff x="1143000" y="5455920"/>
            <a:chExt cx="228600" cy="838200"/>
          </a:xfrm>
        </p:grpSpPr>
        <p:sp>
          <p:nvSpPr>
            <p:cNvPr id="19" name="Oval 18"/>
            <p:cNvSpPr/>
            <p:nvPr/>
          </p:nvSpPr>
          <p:spPr>
            <a:xfrm>
              <a:off x="1143000" y="545592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Oval 19"/>
            <p:cNvSpPr/>
            <p:nvPr/>
          </p:nvSpPr>
          <p:spPr>
            <a:xfrm>
              <a:off x="1143000" y="576072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Oval 20"/>
            <p:cNvSpPr/>
            <p:nvPr/>
          </p:nvSpPr>
          <p:spPr>
            <a:xfrm>
              <a:off x="1143000" y="606552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447800" y="5455920"/>
            <a:ext cx="228600" cy="838200"/>
            <a:chOff x="1447800" y="5455920"/>
            <a:chExt cx="228600" cy="838200"/>
          </a:xfrm>
        </p:grpSpPr>
        <p:sp>
          <p:nvSpPr>
            <p:cNvPr id="22" name="Oval 21"/>
            <p:cNvSpPr/>
            <p:nvPr/>
          </p:nvSpPr>
          <p:spPr>
            <a:xfrm>
              <a:off x="1447800" y="545592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3" name="Oval 22"/>
            <p:cNvSpPr/>
            <p:nvPr/>
          </p:nvSpPr>
          <p:spPr>
            <a:xfrm>
              <a:off x="1447800" y="576072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Oval 23"/>
            <p:cNvSpPr/>
            <p:nvPr/>
          </p:nvSpPr>
          <p:spPr>
            <a:xfrm>
              <a:off x="1447800" y="606552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518160" y="6355080"/>
            <a:ext cx="853440" cy="243840"/>
            <a:chOff x="518160" y="6355080"/>
            <a:chExt cx="853440" cy="243840"/>
          </a:xfrm>
        </p:grpSpPr>
        <p:sp>
          <p:nvSpPr>
            <p:cNvPr id="17" name="Oval 16"/>
            <p:cNvSpPr/>
            <p:nvPr/>
          </p:nvSpPr>
          <p:spPr>
            <a:xfrm>
              <a:off x="518160" y="635508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Oval 17"/>
            <p:cNvSpPr/>
            <p:nvPr/>
          </p:nvSpPr>
          <p:spPr>
            <a:xfrm>
              <a:off x="822960" y="635508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Oval 24"/>
            <p:cNvSpPr/>
            <p:nvPr/>
          </p:nvSpPr>
          <p:spPr>
            <a:xfrm>
              <a:off x="1143000" y="637032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767840" y="5471160"/>
            <a:ext cx="228600" cy="838200"/>
            <a:chOff x="1767840" y="5471160"/>
            <a:chExt cx="228600" cy="838200"/>
          </a:xfrm>
        </p:grpSpPr>
        <p:sp>
          <p:nvSpPr>
            <p:cNvPr id="27" name="Oval 26"/>
            <p:cNvSpPr/>
            <p:nvPr/>
          </p:nvSpPr>
          <p:spPr>
            <a:xfrm>
              <a:off x="1767840" y="547116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Oval 27"/>
            <p:cNvSpPr/>
            <p:nvPr/>
          </p:nvSpPr>
          <p:spPr>
            <a:xfrm>
              <a:off x="1767840" y="577596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9" name="Oval 28"/>
            <p:cNvSpPr/>
            <p:nvPr/>
          </p:nvSpPr>
          <p:spPr>
            <a:xfrm>
              <a:off x="1767840" y="608076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2072640" y="5471160"/>
            <a:ext cx="228600" cy="838200"/>
            <a:chOff x="2072640" y="5471160"/>
            <a:chExt cx="228600" cy="838200"/>
          </a:xfrm>
        </p:grpSpPr>
        <p:sp>
          <p:nvSpPr>
            <p:cNvPr id="30" name="Oval 29"/>
            <p:cNvSpPr/>
            <p:nvPr/>
          </p:nvSpPr>
          <p:spPr>
            <a:xfrm>
              <a:off x="2072640" y="547116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1" name="Oval 30"/>
            <p:cNvSpPr/>
            <p:nvPr/>
          </p:nvSpPr>
          <p:spPr>
            <a:xfrm>
              <a:off x="2072640" y="577596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Oval 31"/>
            <p:cNvSpPr/>
            <p:nvPr/>
          </p:nvSpPr>
          <p:spPr>
            <a:xfrm>
              <a:off x="2072640" y="608076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447800" y="6370320"/>
            <a:ext cx="853440" cy="243840"/>
            <a:chOff x="1447800" y="6370320"/>
            <a:chExt cx="853440" cy="243840"/>
          </a:xfrm>
        </p:grpSpPr>
        <p:sp>
          <p:nvSpPr>
            <p:cNvPr id="26" name="Oval 25"/>
            <p:cNvSpPr/>
            <p:nvPr/>
          </p:nvSpPr>
          <p:spPr>
            <a:xfrm>
              <a:off x="1447800" y="637032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3" name="Oval 32"/>
            <p:cNvSpPr/>
            <p:nvPr/>
          </p:nvSpPr>
          <p:spPr>
            <a:xfrm>
              <a:off x="1767840" y="638556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" name="Oval 33"/>
            <p:cNvSpPr/>
            <p:nvPr/>
          </p:nvSpPr>
          <p:spPr>
            <a:xfrm>
              <a:off x="2072640" y="638556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2839720" y="5361940"/>
            <a:ext cx="368300" cy="977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Rounded Rectangle 35"/>
          <p:cNvSpPr/>
          <p:nvPr/>
        </p:nvSpPr>
        <p:spPr>
          <a:xfrm>
            <a:off x="3342640" y="5377180"/>
            <a:ext cx="368300" cy="977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Rounded Rectangle 36"/>
          <p:cNvSpPr/>
          <p:nvPr/>
        </p:nvSpPr>
        <p:spPr>
          <a:xfrm>
            <a:off x="3845560" y="5377180"/>
            <a:ext cx="368300" cy="977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Rounded Rectangle 37"/>
          <p:cNvSpPr/>
          <p:nvPr/>
        </p:nvSpPr>
        <p:spPr>
          <a:xfrm>
            <a:off x="4348480" y="5377180"/>
            <a:ext cx="368300" cy="977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Rounded Rectangle 38"/>
          <p:cNvSpPr/>
          <p:nvPr/>
        </p:nvSpPr>
        <p:spPr>
          <a:xfrm>
            <a:off x="4851400" y="5377180"/>
            <a:ext cx="368300" cy="977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Rounded Rectangle 39"/>
          <p:cNvSpPr/>
          <p:nvPr/>
        </p:nvSpPr>
        <p:spPr>
          <a:xfrm>
            <a:off x="5354320" y="5377180"/>
            <a:ext cx="368300" cy="977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Rounded Rectangle 40"/>
          <p:cNvSpPr/>
          <p:nvPr/>
        </p:nvSpPr>
        <p:spPr>
          <a:xfrm>
            <a:off x="5857240" y="5377180"/>
            <a:ext cx="368300" cy="977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Rounded Rectangle 41"/>
          <p:cNvSpPr/>
          <p:nvPr/>
        </p:nvSpPr>
        <p:spPr>
          <a:xfrm>
            <a:off x="6360160" y="5377180"/>
            <a:ext cx="368300" cy="9779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75" name="Group 74"/>
          <p:cNvGrpSpPr/>
          <p:nvPr/>
        </p:nvGrpSpPr>
        <p:grpSpPr>
          <a:xfrm>
            <a:off x="2910840" y="5425440"/>
            <a:ext cx="228600" cy="838200"/>
            <a:chOff x="2910840" y="5425440"/>
            <a:chExt cx="228600" cy="838200"/>
          </a:xfrm>
        </p:grpSpPr>
        <p:sp>
          <p:nvSpPr>
            <p:cNvPr id="43" name="Oval 42"/>
            <p:cNvSpPr/>
            <p:nvPr/>
          </p:nvSpPr>
          <p:spPr>
            <a:xfrm>
              <a:off x="2910840" y="54254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4" name="Oval 43"/>
            <p:cNvSpPr/>
            <p:nvPr/>
          </p:nvSpPr>
          <p:spPr>
            <a:xfrm>
              <a:off x="2910840" y="57302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5" name="Oval 44"/>
            <p:cNvSpPr/>
            <p:nvPr/>
          </p:nvSpPr>
          <p:spPr>
            <a:xfrm>
              <a:off x="2910840" y="60350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429000" y="5455920"/>
            <a:ext cx="228600" cy="838200"/>
            <a:chOff x="3429000" y="5455920"/>
            <a:chExt cx="228600" cy="838200"/>
          </a:xfrm>
        </p:grpSpPr>
        <p:sp>
          <p:nvSpPr>
            <p:cNvPr id="46" name="Oval 45"/>
            <p:cNvSpPr/>
            <p:nvPr/>
          </p:nvSpPr>
          <p:spPr>
            <a:xfrm>
              <a:off x="3429000" y="54559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7" name="Oval 46"/>
            <p:cNvSpPr/>
            <p:nvPr/>
          </p:nvSpPr>
          <p:spPr>
            <a:xfrm>
              <a:off x="3429000" y="57607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8" name="Oval 47"/>
            <p:cNvSpPr/>
            <p:nvPr/>
          </p:nvSpPr>
          <p:spPr>
            <a:xfrm>
              <a:off x="3429000" y="60655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931920" y="5455920"/>
            <a:ext cx="228600" cy="838200"/>
            <a:chOff x="3931920" y="5455920"/>
            <a:chExt cx="228600" cy="838200"/>
          </a:xfrm>
        </p:grpSpPr>
        <p:sp>
          <p:nvSpPr>
            <p:cNvPr id="49" name="Oval 48"/>
            <p:cNvSpPr/>
            <p:nvPr/>
          </p:nvSpPr>
          <p:spPr>
            <a:xfrm>
              <a:off x="3931920" y="54559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0" name="Oval 49"/>
            <p:cNvSpPr/>
            <p:nvPr/>
          </p:nvSpPr>
          <p:spPr>
            <a:xfrm>
              <a:off x="3931920" y="57607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1" name="Oval 50"/>
            <p:cNvSpPr/>
            <p:nvPr/>
          </p:nvSpPr>
          <p:spPr>
            <a:xfrm>
              <a:off x="3931920" y="60655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434840" y="5455920"/>
            <a:ext cx="228600" cy="838200"/>
            <a:chOff x="4434840" y="5455920"/>
            <a:chExt cx="228600" cy="838200"/>
          </a:xfrm>
        </p:grpSpPr>
        <p:sp>
          <p:nvSpPr>
            <p:cNvPr id="52" name="Oval 51"/>
            <p:cNvSpPr/>
            <p:nvPr/>
          </p:nvSpPr>
          <p:spPr>
            <a:xfrm>
              <a:off x="4434840" y="54559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3" name="Oval 52"/>
            <p:cNvSpPr/>
            <p:nvPr/>
          </p:nvSpPr>
          <p:spPr>
            <a:xfrm>
              <a:off x="4434840" y="57607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Oval 53"/>
            <p:cNvSpPr/>
            <p:nvPr/>
          </p:nvSpPr>
          <p:spPr>
            <a:xfrm>
              <a:off x="4434840" y="60655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4937760" y="5455920"/>
            <a:ext cx="228600" cy="838200"/>
            <a:chOff x="4937760" y="5455920"/>
            <a:chExt cx="228600" cy="838200"/>
          </a:xfrm>
        </p:grpSpPr>
        <p:sp>
          <p:nvSpPr>
            <p:cNvPr id="55" name="Oval 54"/>
            <p:cNvSpPr/>
            <p:nvPr/>
          </p:nvSpPr>
          <p:spPr>
            <a:xfrm>
              <a:off x="4937760" y="54559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6" name="Oval 55"/>
            <p:cNvSpPr/>
            <p:nvPr/>
          </p:nvSpPr>
          <p:spPr>
            <a:xfrm>
              <a:off x="4937760" y="57607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7" name="Oval 56"/>
            <p:cNvSpPr/>
            <p:nvPr/>
          </p:nvSpPr>
          <p:spPr>
            <a:xfrm>
              <a:off x="4937760" y="60655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440680" y="5455920"/>
            <a:ext cx="228600" cy="838200"/>
            <a:chOff x="5440680" y="5455920"/>
            <a:chExt cx="228600" cy="838200"/>
          </a:xfrm>
        </p:grpSpPr>
        <p:sp>
          <p:nvSpPr>
            <p:cNvPr id="58" name="Oval 57"/>
            <p:cNvSpPr/>
            <p:nvPr/>
          </p:nvSpPr>
          <p:spPr>
            <a:xfrm>
              <a:off x="5440680" y="54559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9" name="Oval 58"/>
            <p:cNvSpPr/>
            <p:nvPr/>
          </p:nvSpPr>
          <p:spPr>
            <a:xfrm>
              <a:off x="5440680" y="57607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0" name="Oval 59"/>
            <p:cNvSpPr/>
            <p:nvPr/>
          </p:nvSpPr>
          <p:spPr>
            <a:xfrm>
              <a:off x="5440680" y="60655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943600" y="5455920"/>
            <a:ext cx="228600" cy="838200"/>
            <a:chOff x="5943600" y="5455920"/>
            <a:chExt cx="228600" cy="838200"/>
          </a:xfrm>
        </p:grpSpPr>
        <p:sp>
          <p:nvSpPr>
            <p:cNvPr id="61" name="Oval 60"/>
            <p:cNvSpPr/>
            <p:nvPr/>
          </p:nvSpPr>
          <p:spPr>
            <a:xfrm>
              <a:off x="5943600" y="54559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2" name="Oval 61"/>
            <p:cNvSpPr/>
            <p:nvPr/>
          </p:nvSpPr>
          <p:spPr>
            <a:xfrm>
              <a:off x="5943600" y="57607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3" name="Oval 62"/>
            <p:cNvSpPr/>
            <p:nvPr/>
          </p:nvSpPr>
          <p:spPr>
            <a:xfrm>
              <a:off x="5943600" y="60655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6446520" y="5455920"/>
            <a:ext cx="228600" cy="838200"/>
            <a:chOff x="6446520" y="5455920"/>
            <a:chExt cx="228600" cy="838200"/>
          </a:xfrm>
        </p:grpSpPr>
        <p:sp>
          <p:nvSpPr>
            <p:cNvPr id="64" name="Oval 63"/>
            <p:cNvSpPr/>
            <p:nvPr/>
          </p:nvSpPr>
          <p:spPr>
            <a:xfrm>
              <a:off x="6446520" y="54559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5" name="Oval 64"/>
            <p:cNvSpPr/>
            <p:nvPr/>
          </p:nvSpPr>
          <p:spPr>
            <a:xfrm>
              <a:off x="6446520" y="57607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6" name="Oval 65"/>
            <p:cNvSpPr/>
            <p:nvPr/>
          </p:nvSpPr>
          <p:spPr>
            <a:xfrm>
              <a:off x="6446520" y="606552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8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4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500"/>
                            </p:stCondLst>
                            <p:childTnLst>
                              <p:par>
                                <p:cTn id="14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500"/>
                            </p:stCondLst>
                            <p:childTnLst>
                              <p:par>
                                <p:cTn id="16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500"/>
                            </p:stCondLst>
                            <p:childTnLst>
                              <p:par>
                                <p:cTn id="18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500"/>
                            </p:stCondLst>
                            <p:childTnLst>
                              <p:par>
                                <p:cTn id="1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500"/>
                            </p:stCondLst>
                            <p:childTnLst>
                              <p:par>
                                <p:cTn id="20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784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Division with Negative Integers: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4800" y="2955608"/>
          <a:ext cx="1689100" cy="582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4" imgW="736560" imgH="253800" progId="Equation.DSMT4">
                  <p:embed/>
                </p:oleObj>
              </mc:Choice>
              <mc:Fallback>
                <p:oleObj name="Equation" r:id="rId4" imgW="73656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955608"/>
                        <a:ext cx="1689100" cy="5824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65113" y="1022668"/>
          <a:ext cx="1719262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6" imgW="749160" imgH="253800" progId="Equation.DSMT4">
                  <p:embed/>
                </p:oleObj>
              </mc:Choice>
              <mc:Fallback>
                <p:oleObj name="Equation" r:id="rId6" imgW="74916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3" y="1022668"/>
                        <a:ext cx="1719262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8110" y="5020628"/>
          <a:ext cx="2184400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8" imgW="952200" imgH="253800" progId="Equation.DSMT4">
                  <p:embed/>
                </p:oleObj>
              </mc:Choice>
              <mc:Fallback>
                <p:oleObj name="Equation" r:id="rId8" imgW="95220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" y="5020628"/>
                        <a:ext cx="2184400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02480" y="975360"/>
            <a:ext cx="38122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You begin with 10 red chips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17720" y="1310640"/>
            <a:ext cx="41681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Split the chips into two groups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2697480"/>
            <a:ext cx="42146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You begin with 10 yellow chips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87240" y="3032760"/>
            <a:ext cx="36199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Eliminate all the chips by </a:t>
            </a:r>
            <a:br>
              <a:rPr lang="en-CA" sz="2200" dirty="0" smtClean="0">
                <a:solidFill>
                  <a:srgbClr val="FF0000"/>
                </a:solidFill>
              </a:rPr>
            </a:br>
            <a:r>
              <a:rPr lang="en-CA" sz="2200" dirty="0" smtClean="0">
                <a:solidFill>
                  <a:srgbClr val="FF0000"/>
                </a:solidFill>
              </a:rPr>
              <a:t>creating two groups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94105" y="4876800"/>
            <a:ext cx="38122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You begin with 10 red chips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09345" y="5212080"/>
            <a:ext cx="36199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Eliminate all the chips by </a:t>
            </a:r>
            <a:br>
              <a:rPr lang="en-CA" sz="2200" dirty="0" smtClean="0">
                <a:solidFill>
                  <a:srgbClr val="FF0000"/>
                </a:solidFill>
              </a:rPr>
            </a:br>
            <a:r>
              <a:rPr lang="en-CA" sz="2200" dirty="0" smtClean="0">
                <a:solidFill>
                  <a:srgbClr val="FF0000"/>
                </a:solidFill>
              </a:rPr>
              <a:t>creating two groups</a:t>
            </a:r>
            <a:endParaRPr lang="en-CA" sz="2200" dirty="0">
              <a:solidFill>
                <a:srgbClr val="FF0000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50520" y="1676400"/>
            <a:ext cx="1417320" cy="228600"/>
            <a:chOff x="350520" y="1676400"/>
            <a:chExt cx="1417320" cy="228600"/>
          </a:xfrm>
        </p:grpSpPr>
        <p:sp>
          <p:nvSpPr>
            <p:cNvPr id="13" name="Oval 12"/>
            <p:cNvSpPr/>
            <p:nvPr/>
          </p:nvSpPr>
          <p:spPr>
            <a:xfrm>
              <a:off x="35052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Oval 14"/>
            <p:cNvSpPr/>
            <p:nvPr/>
          </p:nvSpPr>
          <p:spPr>
            <a:xfrm>
              <a:off x="65532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Oval 16"/>
            <p:cNvSpPr/>
            <p:nvPr/>
          </p:nvSpPr>
          <p:spPr>
            <a:xfrm>
              <a:off x="94488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Oval 18"/>
            <p:cNvSpPr/>
            <p:nvPr/>
          </p:nvSpPr>
          <p:spPr>
            <a:xfrm>
              <a:off x="124968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Oval 20"/>
            <p:cNvSpPr/>
            <p:nvPr/>
          </p:nvSpPr>
          <p:spPr>
            <a:xfrm>
              <a:off x="153924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50520" y="1981200"/>
            <a:ext cx="1417320" cy="228600"/>
            <a:chOff x="350520" y="1981200"/>
            <a:chExt cx="1417320" cy="228600"/>
          </a:xfrm>
        </p:grpSpPr>
        <p:sp>
          <p:nvSpPr>
            <p:cNvPr id="14" name="Oval 13"/>
            <p:cNvSpPr/>
            <p:nvPr/>
          </p:nvSpPr>
          <p:spPr>
            <a:xfrm>
              <a:off x="350520" y="19812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Oval 15"/>
            <p:cNvSpPr/>
            <p:nvPr/>
          </p:nvSpPr>
          <p:spPr>
            <a:xfrm>
              <a:off x="655320" y="19812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Oval 17"/>
            <p:cNvSpPr/>
            <p:nvPr/>
          </p:nvSpPr>
          <p:spPr>
            <a:xfrm>
              <a:off x="944880" y="19812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Oval 19"/>
            <p:cNvSpPr/>
            <p:nvPr/>
          </p:nvSpPr>
          <p:spPr>
            <a:xfrm>
              <a:off x="1249680" y="19812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2" name="Oval 21"/>
            <p:cNvSpPr/>
            <p:nvPr/>
          </p:nvSpPr>
          <p:spPr>
            <a:xfrm>
              <a:off x="1539240" y="19812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264160" y="1567180"/>
            <a:ext cx="1595120" cy="41402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Rounded Rectangle 27"/>
          <p:cNvSpPr/>
          <p:nvPr/>
        </p:nvSpPr>
        <p:spPr>
          <a:xfrm>
            <a:off x="233680" y="2207260"/>
            <a:ext cx="1595120" cy="41402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050098" y="1123950"/>
          <a:ext cx="46513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0" imgW="203040" imgH="164880" progId="Equation.DSMT4">
                  <p:embed/>
                </p:oleObj>
              </mc:Choice>
              <mc:Fallback>
                <p:oleObj name="Equation" r:id="rId10" imgW="20304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0098" y="1123950"/>
                        <a:ext cx="465137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556760" y="1737360"/>
            <a:ext cx="42819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So now there are five red chips </a:t>
            </a:r>
            <a:br>
              <a:rPr lang="en-CA" sz="2200" dirty="0" smtClean="0">
                <a:solidFill>
                  <a:srgbClr val="FF0000"/>
                </a:solidFill>
              </a:rPr>
            </a:br>
            <a:r>
              <a:rPr lang="en-CA" sz="2200" dirty="0" smtClean="0">
                <a:solidFill>
                  <a:srgbClr val="FF0000"/>
                </a:solidFill>
              </a:rPr>
              <a:t>in each group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335280" y="3596640"/>
            <a:ext cx="1417320" cy="228600"/>
            <a:chOff x="335280" y="3596640"/>
            <a:chExt cx="1417320" cy="228600"/>
          </a:xfrm>
        </p:grpSpPr>
        <p:sp>
          <p:nvSpPr>
            <p:cNvPr id="32" name="Oval 31"/>
            <p:cNvSpPr/>
            <p:nvPr/>
          </p:nvSpPr>
          <p:spPr>
            <a:xfrm>
              <a:off x="33528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3" name="Oval 32"/>
            <p:cNvSpPr/>
            <p:nvPr/>
          </p:nvSpPr>
          <p:spPr>
            <a:xfrm>
              <a:off x="64008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" name="Oval 33"/>
            <p:cNvSpPr/>
            <p:nvPr/>
          </p:nvSpPr>
          <p:spPr>
            <a:xfrm>
              <a:off x="92964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5" name="Oval 34"/>
            <p:cNvSpPr/>
            <p:nvPr/>
          </p:nvSpPr>
          <p:spPr>
            <a:xfrm>
              <a:off x="123444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Oval 35"/>
            <p:cNvSpPr/>
            <p:nvPr/>
          </p:nvSpPr>
          <p:spPr>
            <a:xfrm>
              <a:off x="152400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50520" y="4008120"/>
            <a:ext cx="1417320" cy="228600"/>
            <a:chOff x="335280" y="3596640"/>
            <a:chExt cx="1417320" cy="228600"/>
          </a:xfrm>
        </p:grpSpPr>
        <p:sp>
          <p:nvSpPr>
            <p:cNvPr id="39" name="Oval 38"/>
            <p:cNvSpPr/>
            <p:nvPr/>
          </p:nvSpPr>
          <p:spPr>
            <a:xfrm>
              <a:off x="33528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0" name="Oval 39"/>
            <p:cNvSpPr/>
            <p:nvPr/>
          </p:nvSpPr>
          <p:spPr>
            <a:xfrm>
              <a:off x="64008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1" name="Oval 40"/>
            <p:cNvSpPr/>
            <p:nvPr/>
          </p:nvSpPr>
          <p:spPr>
            <a:xfrm>
              <a:off x="92964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Oval 41"/>
            <p:cNvSpPr/>
            <p:nvPr/>
          </p:nvSpPr>
          <p:spPr>
            <a:xfrm>
              <a:off x="123444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3" name="Oval 42"/>
            <p:cNvSpPr/>
            <p:nvPr/>
          </p:nvSpPr>
          <p:spPr>
            <a:xfrm>
              <a:off x="1524000" y="359664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2367280" y="3441700"/>
            <a:ext cx="1595120" cy="41402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Rounded Rectangle 44"/>
          <p:cNvSpPr/>
          <p:nvPr/>
        </p:nvSpPr>
        <p:spPr>
          <a:xfrm>
            <a:off x="2367280" y="3959860"/>
            <a:ext cx="1595120" cy="41402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TextBox 45"/>
          <p:cNvSpPr txBox="1"/>
          <p:nvPr/>
        </p:nvSpPr>
        <p:spPr>
          <a:xfrm>
            <a:off x="4587240" y="3840480"/>
            <a:ext cx="43188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Each group needs five red chips</a:t>
            </a:r>
            <a:br>
              <a:rPr lang="en-CA" sz="2200" dirty="0" smtClean="0">
                <a:solidFill>
                  <a:srgbClr val="FF0000"/>
                </a:solidFill>
              </a:rPr>
            </a:br>
            <a:r>
              <a:rPr lang="en-CA" sz="2200" dirty="0" smtClean="0">
                <a:solidFill>
                  <a:srgbClr val="FF0000"/>
                </a:solidFill>
              </a:rPr>
              <a:t>to cancel the original 10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2453640" y="3550920"/>
            <a:ext cx="1417320" cy="228600"/>
            <a:chOff x="350520" y="1676400"/>
            <a:chExt cx="1417320" cy="228600"/>
          </a:xfrm>
        </p:grpSpPr>
        <p:sp>
          <p:nvSpPr>
            <p:cNvPr id="48" name="Oval 47"/>
            <p:cNvSpPr/>
            <p:nvPr/>
          </p:nvSpPr>
          <p:spPr>
            <a:xfrm>
              <a:off x="35052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9" name="Oval 48"/>
            <p:cNvSpPr/>
            <p:nvPr/>
          </p:nvSpPr>
          <p:spPr>
            <a:xfrm>
              <a:off x="65532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0" name="Oval 49"/>
            <p:cNvSpPr/>
            <p:nvPr/>
          </p:nvSpPr>
          <p:spPr>
            <a:xfrm>
              <a:off x="94488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1" name="Oval 50"/>
            <p:cNvSpPr/>
            <p:nvPr/>
          </p:nvSpPr>
          <p:spPr>
            <a:xfrm>
              <a:off x="124968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2" name="Oval 51"/>
            <p:cNvSpPr/>
            <p:nvPr/>
          </p:nvSpPr>
          <p:spPr>
            <a:xfrm>
              <a:off x="153924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453640" y="4069080"/>
            <a:ext cx="1417320" cy="228600"/>
            <a:chOff x="350520" y="1676400"/>
            <a:chExt cx="1417320" cy="228600"/>
          </a:xfrm>
        </p:grpSpPr>
        <p:sp>
          <p:nvSpPr>
            <p:cNvPr id="54" name="Oval 53"/>
            <p:cNvSpPr/>
            <p:nvPr/>
          </p:nvSpPr>
          <p:spPr>
            <a:xfrm>
              <a:off x="35052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5" name="Oval 54"/>
            <p:cNvSpPr/>
            <p:nvPr/>
          </p:nvSpPr>
          <p:spPr>
            <a:xfrm>
              <a:off x="65532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6" name="Oval 55"/>
            <p:cNvSpPr/>
            <p:nvPr/>
          </p:nvSpPr>
          <p:spPr>
            <a:xfrm>
              <a:off x="94488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7" name="Oval 56"/>
            <p:cNvSpPr/>
            <p:nvPr/>
          </p:nvSpPr>
          <p:spPr>
            <a:xfrm>
              <a:off x="124968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8" name="Oval 57"/>
            <p:cNvSpPr/>
            <p:nvPr/>
          </p:nvSpPr>
          <p:spPr>
            <a:xfrm>
              <a:off x="1539240" y="167640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59" name="Object 58"/>
          <p:cNvGraphicFramePr>
            <a:graphicFrameLocks noChangeAspect="1"/>
          </p:cNvGraphicFramePr>
          <p:nvPr/>
        </p:nvGraphicFramePr>
        <p:xfrm>
          <a:off x="1958658" y="3028950"/>
          <a:ext cx="46513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12" imgW="203040" imgH="164880" progId="Equation.DSMT4">
                  <p:embed/>
                </p:oleObj>
              </mc:Choice>
              <mc:Fallback>
                <p:oleObj name="Equation" r:id="rId12" imgW="20304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658" y="3028950"/>
                        <a:ext cx="465137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" name="Group 59"/>
          <p:cNvGrpSpPr/>
          <p:nvPr/>
        </p:nvGrpSpPr>
        <p:grpSpPr>
          <a:xfrm>
            <a:off x="716280" y="5677079"/>
            <a:ext cx="1417320" cy="228600"/>
            <a:chOff x="335280" y="3596640"/>
            <a:chExt cx="1417320" cy="228600"/>
          </a:xfrm>
        </p:grpSpPr>
        <p:sp>
          <p:nvSpPr>
            <p:cNvPr id="61" name="Oval 60"/>
            <p:cNvSpPr/>
            <p:nvPr/>
          </p:nvSpPr>
          <p:spPr>
            <a:xfrm>
              <a:off x="33528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2" name="Oval 61"/>
            <p:cNvSpPr/>
            <p:nvPr/>
          </p:nvSpPr>
          <p:spPr>
            <a:xfrm>
              <a:off x="64008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3" name="Oval 62"/>
            <p:cNvSpPr/>
            <p:nvPr/>
          </p:nvSpPr>
          <p:spPr>
            <a:xfrm>
              <a:off x="92964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4" name="Oval 63"/>
            <p:cNvSpPr/>
            <p:nvPr/>
          </p:nvSpPr>
          <p:spPr>
            <a:xfrm>
              <a:off x="123444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5" name="Oval 64"/>
            <p:cNvSpPr/>
            <p:nvPr/>
          </p:nvSpPr>
          <p:spPr>
            <a:xfrm>
              <a:off x="152400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731520" y="6088559"/>
            <a:ext cx="1417320" cy="228600"/>
            <a:chOff x="335280" y="3596640"/>
            <a:chExt cx="1417320" cy="228600"/>
          </a:xfrm>
        </p:grpSpPr>
        <p:sp>
          <p:nvSpPr>
            <p:cNvPr id="67" name="Oval 66"/>
            <p:cNvSpPr/>
            <p:nvPr/>
          </p:nvSpPr>
          <p:spPr>
            <a:xfrm>
              <a:off x="33528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8" name="Oval 67"/>
            <p:cNvSpPr/>
            <p:nvPr/>
          </p:nvSpPr>
          <p:spPr>
            <a:xfrm>
              <a:off x="64008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9" name="Oval 68"/>
            <p:cNvSpPr/>
            <p:nvPr/>
          </p:nvSpPr>
          <p:spPr>
            <a:xfrm>
              <a:off x="92964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0" name="Oval 69"/>
            <p:cNvSpPr/>
            <p:nvPr/>
          </p:nvSpPr>
          <p:spPr>
            <a:xfrm>
              <a:off x="123444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1" name="Oval 70"/>
            <p:cNvSpPr/>
            <p:nvPr/>
          </p:nvSpPr>
          <p:spPr>
            <a:xfrm>
              <a:off x="1524000" y="3596640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2" name="Rounded Rectangle 71"/>
          <p:cNvSpPr/>
          <p:nvPr/>
        </p:nvSpPr>
        <p:spPr>
          <a:xfrm>
            <a:off x="2748280" y="5522139"/>
            <a:ext cx="1595120" cy="41402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3" name="Rounded Rectangle 72"/>
          <p:cNvSpPr/>
          <p:nvPr/>
        </p:nvSpPr>
        <p:spPr>
          <a:xfrm>
            <a:off x="2748280" y="6040299"/>
            <a:ext cx="1595120" cy="41402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4" name="TextBox 73"/>
          <p:cNvSpPr txBox="1"/>
          <p:nvPr/>
        </p:nvSpPr>
        <p:spPr>
          <a:xfrm>
            <a:off x="4572000" y="5981879"/>
            <a:ext cx="40430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Each group needs five yellow </a:t>
            </a:r>
            <a:br>
              <a:rPr lang="en-CA" sz="2200" dirty="0" smtClean="0">
                <a:solidFill>
                  <a:srgbClr val="FF0000"/>
                </a:solidFill>
              </a:rPr>
            </a:br>
            <a:r>
              <a:rPr lang="en-CA" sz="2200" dirty="0" smtClean="0">
                <a:solidFill>
                  <a:srgbClr val="FF0000"/>
                </a:solidFill>
              </a:rPr>
              <a:t>chips to cancel the original 10</a:t>
            </a:r>
          </a:p>
        </p:txBody>
      </p:sp>
      <p:grpSp>
        <p:nvGrpSpPr>
          <p:cNvPr id="75" name="Group 74"/>
          <p:cNvGrpSpPr/>
          <p:nvPr/>
        </p:nvGrpSpPr>
        <p:grpSpPr>
          <a:xfrm>
            <a:off x="2834640" y="5631359"/>
            <a:ext cx="1417320" cy="228600"/>
            <a:chOff x="350520" y="1676400"/>
            <a:chExt cx="1417320" cy="228600"/>
          </a:xfrm>
        </p:grpSpPr>
        <p:sp>
          <p:nvSpPr>
            <p:cNvPr id="76" name="Oval 75"/>
            <p:cNvSpPr/>
            <p:nvPr/>
          </p:nvSpPr>
          <p:spPr>
            <a:xfrm>
              <a:off x="35052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7" name="Oval 76"/>
            <p:cNvSpPr/>
            <p:nvPr/>
          </p:nvSpPr>
          <p:spPr>
            <a:xfrm>
              <a:off x="65532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8" name="Oval 77"/>
            <p:cNvSpPr/>
            <p:nvPr/>
          </p:nvSpPr>
          <p:spPr>
            <a:xfrm>
              <a:off x="94488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9" name="Oval 78"/>
            <p:cNvSpPr/>
            <p:nvPr/>
          </p:nvSpPr>
          <p:spPr>
            <a:xfrm>
              <a:off x="124968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0" name="Oval 79"/>
            <p:cNvSpPr/>
            <p:nvPr/>
          </p:nvSpPr>
          <p:spPr>
            <a:xfrm>
              <a:off x="153924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834640" y="6149519"/>
            <a:ext cx="1417320" cy="228600"/>
            <a:chOff x="350520" y="1676400"/>
            <a:chExt cx="1417320" cy="228600"/>
          </a:xfrm>
        </p:grpSpPr>
        <p:sp>
          <p:nvSpPr>
            <p:cNvPr id="82" name="Oval 81"/>
            <p:cNvSpPr/>
            <p:nvPr/>
          </p:nvSpPr>
          <p:spPr>
            <a:xfrm>
              <a:off x="35052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3" name="Oval 82"/>
            <p:cNvSpPr/>
            <p:nvPr/>
          </p:nvSpPr>
          <p:spPr>
            <a:xfrm>
              <a:off x="65532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4" name="Oval 83"/>
            <p:cNvSpPr/>
            <p:nvPr/>
          </p:nvSpPr>
          <p:spPr>
            <a:xfrm>
              <a:off x="94488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5" name="Oval 84"/>
            <p:cNvSpPr/>
            <p:nvPr/>
          </p:nvSpPr>
          <p:spPr>
            <a:xfrm>
              <a:off x="124968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6" name="Oval 85"/>
            <p:cNvSpPr/>
            <p:nvPr/>
          </p:nvSpPr>
          <p:spPr>
            <a:xfrm>
              <a:off x="1539240" y="1676400"/>
              <a:ext cx="228600" cy="2286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87" name="Object 86"/>
          <p:cNvGraphicFramePr>
            <a:graphicFrameLocks noChangeAspect="1"/>
          </p:cNvGraphicFramePr>
          <p:nvPr/>
        </p:nvGraphicFramePr>
        <p:xfrm>
          <a:off x="2263458" y="5094149"/>
          <a:ext cx="46513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13" imgW="203040" imgH="164880" progId="Equation.DSMT4">
                  <p:embed/>
                </p:oleObj>
              </mc:Choice>
              <mc:Fallback>
                <p:oleObj name="Equation" r:id="rId13" imgW="203040" imgH="164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458" y="5094149"/>
                        <a:ext cx="465137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5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11111E-6 L -0.00173 0.0444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2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500"/>
                            </p:stCondLst>
                            <p:childTnLst>
                              <p:par>
                                <p:cTn id="18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27" grpId="0" animBg="1"/>
      <p:bldP spid="28" grpId="0" animBg="1"/>
      <p:bldP spid="30" grpId="0"/>
      <p:bldP spid="44" grpId="0" animBg="1"/>
      <p:bldP spid="45" grpId="0" animBg="1"/>
      <p:bldP spid="46" grpId="0"/>
      <p:bldP spid="72" grpId="0" animBg="1"/>
      <p:bldP spid="73" grpId="0" animBg="1"/>
      <p:bldP spid="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274638"/>
            <a:ext cx="8686800" cy="1604962"/>
          </a:xfrm>
        </p:spPr>
        <p:txBody>
          <a:bodyPr>
            <a:normAutofit/>
          </a:bodyPr>
          <a:lstStyle/>
          <a:p>
            <a:r>
              <a:rPr lang="en-CA" dirty="0" smtClean="0"/>
              <a:t>Ex: David spent 6.30 on apples at </a:t>
            </a:r>
            <a:r>
              <a:rPr lang="en-CA" dirty="0" err="1" smtClean="0"/>
              <a:t>safeway</a:t>
            </a:r>
            <a:r>
              <a:rPr lang="en-CA" dirty="0" smtClean="0"/>
              <a:t>.  If each apple costs $0.35, how many apples did he buy?  </a:t>
            </a:r>
            <a:endParaRPr lang="en-CA" dirty="0"/>
          </a:p>
        </p:txBody>
      </p:sp>
      <p:pic>
        <p:nvPicPr>
          <p:cNvPr id="4" name="Picture 3" descr="apples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56300" y="1358900"/>
            <a:ext cx="2733674" cy="2186939"/>
          </a:xfrm>
          <a:prstGeom prst="rect">
            <a:avLst/>
          </a:prstGeom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P310 #11, 12, 14, 15, 17, 18</a:t>
            </a:r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ISPRING_SCORM_PASSING_SCORE" val="100.0000000000"/>
  <p:tag name="GENSWF_OUTPUT_FILE_NAME" val="m8pc14"/>
  <p:tag name="ISPRING_RESOURCE_PATHS_HASH_2" val="88ccaad6507438a852ea82e320aefe1f33c87cad"/>
  <p:tag name="ISPRING_ULTRA_SCORM_COURSE_ID" val="2B3905C7-475B-4F95-8DF7-FB540A2DB1AE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1.4 Division with Counters"/>
  <p:tag name="ISPRING_RESOURCE_PATHS_HASH_PRESENTER" val="854f5fbf8fc027d513ec6a8f878939179c68d8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286</TotalTime>
  <Words>363</Words>
  <Application>Microsoft Office PowerPoint</Application>
  <PresentationFormat>On-screen Show (4:3)</PresentationFormat>
  <Paragraphs>55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1.4 Dividing Integers with counters and Area Model: </vt:lpstr>
      <vt:lpstr>I) Review: Long Division</vt:lpstr>
      <vt:lpstr>ii) Understanding Division with Counters: </vt:lpstr>
      <vt:lpstr>Practice: Divide the following without a calculator: </vt:lpstr>
      <vt:lpstr>Division with Negative Integers:</vt:lpstr>
      <vt:lpstr>Division with Negative Integers:</vt:lpstr>
      <vt:lpstr>Ex: David spent 6.30 on apples at safeway.  If each apple costs $0.35, how many apples did he buy?  </vt:lpstr>
      <vt:lpstr>Homework: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1.4 Division with Counters</dc:title>
  <dc:creator>Danny Young</dc:creator>
  <cp:lastModifiedBy>Danny Young</cp:lastModifiedBy>
  <cp:revision>37</cp:revision>
  <dcterms:created xsi:type="dcterms:W3CDTF">2012-09-24T02:00:39Z</dcterms:created>
  <dcterms:modified xsi:type="dcterms:W3CDTF">2015-09-21T21:49:15Z</dcterms:modified>
</cp:coreProperties>
</file>